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461" r:id="rId3"/>
    <p:sldId id="460" r:id="rId5"/>
    <p:sldId id="462" r:id="rId6"/>
    <p:sldId id="463" r:id="rId7"/>
    <p:sldId id="464" r:id="rId8"/>
    <p:sldId id="465" r:id="rId9"/>
    <p:sldId id="466" r:id="rId10"/>
    <p:sldId id="467" r:id="rId11"/>
    <p:sldId id="468" r:id="rId12"/>
    <p:sldId id="469" r:id="rId13"/>
    <p:sldId id="470" r:id="rId14"/>
    <p:sldId id="471" r:id="rId15"/>
    <p:sldId id="472" r:id="rId16"/>
    <p:sldId id="473" r:id="rId17"/>
    <p:sldId id="474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62" d="100"/>
          <a:sy n="62" d="100"/>
        </p:scale>
        <p:origin x="-2304" y="-648"/>
      </p:cViewPr>
      <p:guideLst>
        <p:guide orient="horz" pos="1969"/>
        <p:guide pos="282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626"/>
        <p:guide pos="211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5;&#21333;&#20803;\&#20864;&#25945;&#33521;&#35821;&#20843;&#24180;&#32423;&#19979;&#20876;&#31532;&#20845;&#21333;&#20803;&#31532;&#20108;&#35838;&#26102;\Lesson32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5;&#21333;&#20803;\&#20864;&#25945;&#33521;&#35821;&#20843;&#24180;&#32423;&#19979;&#20876;&#31532;&#20845;&#21333;&#20803;&#31532;&#20108;&#35838;&#26102;\Lesson32&#35838;&#25991;&#24405;&#38899;_128k.mp3" TargetMode="Externa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itchFamily="18" charset="0"/>
                <a:sym typeface="+mn-ea"/>
              </a:rPr>
              <a:t>Lesson 32  My Favourite Record 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08380" y="608330"/>
            <a:ext cx="7128510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sz="4400" b="1">
                <a:solidFill>
                  <a:srgbClr val="FF0000"/>
                </a:solidFill>
                <a:latin typeface="Times New Roman" pitchFamily="18" charset="0"/>
                <a:sym typeface="+mn-ea"/>
              </a:rPr>
              <a:t>Unit 6　Be a Champion!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110740" y="1784350"/>
            <a:ext cx="4924425" cy="2955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2852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bldLvl="0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5"/>
          <p:cNvSpPr txBox="1"/>
          <p:nvPr/>
        </p:nvSpPr>
        <p:spPr>
          <a:xfrm>
            <a:off x="395288" y="765175"/>
            <a:ext cx="8661400" cy="39319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</a:rPr>
              <a:t>Read the lesson and answer the questions.</a:t>
            </a:r>
            <a:endParaRPr lang="en-US" altLang="zh-CN" sz="2800" b="1" dirty="0">
              <a:solidFill>
                <a:srgbClr val="B60A9F"/>
              </a:solidFill>
              <a:latin typeface="Times New Roman" pitchFamily="18" charset="0"/>
            </a:endParaRPr>
          </a:p>
          <a:p>
            <a:pPr lvl="0">
              <a:lnSpc>
                <a:spcPct val="100000"/>
              </a:lnSpc>
              <a:spcBef>
                <a:spcPct val="0"/>
              </a:spcBef>
              <a:buAutoNum type="arabicPeriod"/>
            </a:pPr>
            <a:r>
              <a:rPr lang="en-US" altLang="zh-CN" sz="2800" b="1" dirty="0">
                <a:latin typeface="Times New Roman" pitchFamily="18" charset="0"/>
              </a:rPr>
              <a:t>Whose paper airplane flew the farthest in Danny’s class?</a:t>
            </a:r>
            <a:endParaRPr lang="en-US" altLang="zh-CN" sz="2800" b="1" dirty="0">
              <a:latin typeface="Times New Roman" pitchFamily="18" charset="0"/>
            </a:endParaRPr>
          </a:p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Brian’s.</a:t>
            </a:r>
            <a:endParaRPr lang="en-US" altLang="zh-CN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itchFamily="18" charset="0"/>
              </a:rPr>
              <a:t>2. What record did Sandra set?</a:t>
            </a:r>
            <a:endParaRPr lang="en-US" altLang="zh-CN" sz="2800" b="1" dirty="0">
              <a:latin typeface="Times New Roman" pitchFamily="18" charset="0"/>
            </a:endParaRPr>
          </a:p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Sandra won the record for the largest book.</a:t>
            </a:r>
            <a:endParaRPr lang="en-US" altLang="zh-CN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itchFamily="18" charset="0"/>
              </a:rPr>
              <a:t>3. How large was Sandra’s book? What was in it?</a:t>
            </a:r>
            <a:endParaRPr lang="en-US" altLang="zh-CN" sz="2800" b="1" dirty="0">
              <a:latin typeface="Times New Roman" pitchFamily="18" charset="0"/>
            </a:endParaRPr>
          </a:p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(It was) 60 cm long, 40 cm wide and almost 21 cm thick. </a:t>
            </a:r>
            <a:endParaRPr lang="en-US" altLang="zh-CN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It was full of her family’s photographs.</a:t>
            </a:r>
          </a:p>
        </p:txBody>
      </p:sp>
      <p:pic>
        <p:nvPicPr>
          <p:cNvPr id="9" name="图片 8" descr="29d13c49154bf738e162e6d8198be9c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168900" y="4811395"/>
            <a:ext cx="2633345" cy="180340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Text Box 6"/>
          <p:cNvSpPr txBox="1"/>
          <p:nvPr/>
        </p:nvSpPr>
        <p:spPr>
          <a:xfrm>
            <a:off x="349250" y="908050"/>
            <a:ext cx="8445500" cy="39319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itchFamily="18" charset="0"/>
              </a:rPr>
              <a:t>4. How did Li Ming feel when he heard that a man pulled a train with his teeth?</a:t>
            </a:r>
            <a:endParaRPr lang="en-US" altLang="zh-CN" sz="2800" b="1" dirty="0">
              <a:latin typeface="Times New Roman" pitchFamily="18" charset="0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He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</a:rPr>
              <a:t>felt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surprised.</a:t>
            </a:r>
            <a:endParaRPr lang="en-US" altLang="zh-CN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itchFamily="18" charset="0"/>
              </a:rPr>
              <a:t>5. What record did Li Ming set in the spring sports meet?</a:t>
            </a:r>
            <a:endParaRPr lang="en-US" altLang="zh-CN" sz="2800" b="1" dirty="0">
              <a:latin typeface="Times New Roman" pitchFamily="18" charset="0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</a:rPr>
              <a:t>In the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long jump.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5"/>
          <p:cNvSpPr txBox="1"/>
          <p:nvPr/>
        </p:nvSpPr>
        <p:spPr>
          <a:xfrm>
            <a:off x="539750" y="398463"/>
            <a:ext cx="8372475" cy="944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</a:rPr>
              <a:t>   Complete the passage with the correct forms of the words in the boxes.</a:t>
            </a:r>
          </a:p>
        </p:txBody>
      </p:sp>
      <p:sp>
        <p:nvSpPr>
          <p:cNvPr id="23555" name="Rectangle 6"/>
          <p:cNvSpPr/>
          <p:nvPr/>
        </p:nvSpPr>
        <p:spPr>
          <a:xfrm>
            <a:off x="611505" y="1343025"/>
            <a:ext cx="7416800" cy="72009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itchFamily="18" charset="0"/>
              </a:rPr>
              <a:t>photograph      photographer      keep</a:t>
            </a:r>
          </a:p>
        </p:txBody>
      </p:sp>
      <p:sp>
        <p:nvSpPr>
          <p:cNvPr id="23556" name="Text Box 7"/>
          <p:cNvSpPr txBox="1"/>
          <p:nvPr/>
        </p:nvSpPr>
        <p:spPr>
          <a:xfrm>
            <a:off x="539750" y="2071688"/>
            <a:ext cx="8085138" cy="26517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itchFamily="18" charset="0"/>
              </a:rPr>
              <a:t>  Why do you think some people like taking _____________ when they visit another place? Pictures are the best way to ______ memories.</a:t>
            </a:r>
            <a:endParaRPr lang="en-US" altLang="zh-CN" sz="2800" b="1" dirty="0">
              <a:latin typeface="Times New Roman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itchFamily="18" charset="0"/>
              </a:rPr>
              <a:t>Many people take a camera with them everywhere they go. Do you think being a ______________ is a good job?</a:t>
            </a:r>
          </a:p>
        </p:txBody>
      </p:sp>
      <p:sp>
        <p:nvSpPr>
          <p:cNvPr id="35848" name="Text Box 8"/>
          <p:cNvSpPr txBox="1"/>
          <p:nvPr/>
        </p:nvSpPr>
        <p:spPr>
          <a:xfrm>
            <a:off x="611188" y="2288540"/>
            <a:ext cx="2736850" cy="731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photographs</a:t>
            </a:r>
          </a:p>
        </p:txBody>
      </p:sp>
      <p:sp>
        <p:nvSpPr>
          <p:cNvPr id="35849" name="Text Box 9"/>
          <p:cNvSpPr txBox="1"/>
          <p:nvPr/>
        </p:nvSpPr>
        <p:spPr>
          <a:xfrm>
            <a:off x="4902200" y="2742248"/>
            <a:ext cx="1152525" cy="731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keep</a:t>
            </a:r>
          </a:p>
        </p:txBody>
      </p:sp>
      <p:sp>
        <p:nvSpPr>
          <p:cNvPr id="23559" name="Text Box 10"/>
          <p:cNvSpPr txBox="1"/>
          <p:nvPr/>
        </p:nvSpPr>
        <p:spPr>
          <a:xfrm>
            <a:off x="1095375" y="5954713"/>
            <a:ext cx="2252663" cy="731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zh-CN" altLang="zh-CN" sz="2800" b="1" dirty="0"/>
          </a:p>
        </p:txBody>
      </p:sp>
      <p:sp>
        <p:nvSpPr>
          <p:cNvPr id="35851" name="Text Box 11"/>
          <p:cNvSpPr txBox="1"/>
          <p:nvPr/>
        </p:nvSpPr>
        <p:spPr>
          <a:xfrm>
            <a:off x="5149850" y="3474085"/>
            <a:ext cx="3241675" cy="731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photographer</a:t>
            </a:r>
          </a:p>
        </p:txBody>
      </p:sp>
      <p:pic>
        <p:nvPicPr>
          <p:cNvPr id="10" name="图片 9" descr="3014ab8e6473f5ac94ed5931a1886064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1811" b="20288"/>
          <a:stretch>
            <a:fillRect/>
          </a:stretch>
        </p:blipFill>
        <p:spPr>
          <a:xfrm>
            <a:off x="4902200" y="4448810"/>
            <a:ext cx="2578735" cy="1627505"/>
          </a:xfrm>
          <a:prstGeom prst="round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8" grpId="0"/>
      <p:bldP spid="35849" grpId="0"/>
      <p:bldP spid="358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/>
          <p:nvPr/>
        </p:nvSpPr>
        <p:spPr>
          <a:xfrm>
            <a:off x="906463" y="954405"/>
            <a:ext cx="6121400" cy="7461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itchFamily="18" charset="0"/>
              </a:rPr>
              <a:t>several        lift        become</a:t>
            </a:r>
          </a:p>
        </p:txBody>
      </p:sp>
      <p:sp>
        <p:nvSpPr>
          <p:cNvPr id="24579" name="Text Box 6"/>
          <p:cNvSpPr txBox="1"/>
          <p:nvPr/>
        </p:nvSpPr>
        <p:spPr>
          <a:xfrm>
            <a:off x="360363" y="1700213"/>
            <a:ext cx="8423275" cy="3291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itchFamily="18" charset="0"/>
              </a:rPr>
              <a:t>A 12-year-old British schoolboy broke the record for his age group during a weightlifting event. He _____ a 90 kg weight in the competition. He hopes to _________an Olympic weightlifter and win _________gold medals for his country one day.</a:t>
            </a:r>
          </a:p>
        </p:txBody>
      </p:sp>
      <p:sp>
        <p:nvSpPr>
          <p:cNvPr id="36871" name="Text Box 7"/>
          <p:cNvSpPr txBox="1"/>
          <p:nvPr/>
        </p:nvSpPr>
        <p:spPr>
          <a:xfrm>
            <a:off x="7418705" y="2362835"/>
            <a:ext cx="1223963" cy="731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lifted</a:t>
            </a:r>
          </a:p>
        </p:txBody>
      </p:sp>
      <p:sp>
        <p:nvSpPr>
          <p:cNvPr id="36872" name="Text Box 8"/>
          <p:cNvSpPr txBox="1"/>
          <p:nvPr/>
        </p:nvSpPr>
        <p:spPr>
          <a:xfrm>
            <a:off x="500063" y="3601403"/>
            <a:ext cx="1728787" cy="731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become</a:t>
            </a:r>
          </a:p>
        </p:txBody>
      </p:sp>
      <p:sp>
        <p:nvSpPr>
          <p:cNvPr id="36873" name="Text Box 9"/>
          <p:cNvSpPr txBox="1"/>
          <p:nvPr/>
        </p:nvSpPr>
        <p:spPr>
          <a:xfrm>
            <a:off x="574358" y="4177030"/>
            <a:ext cx="1654175" cy="731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several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1" grpId="0"/>
      <p:bldP spid="36872" grpId="0"/>
      <p:bldP spid="3687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57224" y="500042"/>
            <a:ext cx="7713345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own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1.I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live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更远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Lucy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live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最远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class.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2.This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river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100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meters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长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10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meters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宽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3.The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problem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容易解决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=It’s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problem.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4.She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获得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取得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first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place.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5.They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打破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record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too.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46835" y="1287780"/>
            <a:ext cx="2613025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          farther</a:t>
            </a:r>
            <a:endParaRPr lang="en-US" altLang="zh-CN" sz="2800" b="1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  <a:sym typeface="+mn-ea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farthest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118360" y="2148840"/>
            <a:ext cx="438023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                        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        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long</a:t>
            </a:r>
            <a:endParaRPr lang="en-US" altLang="zh-CN" sz="2800" b="1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  <a:sym typeface="+mn-ea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  wide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118360" y="2956560"/>
            <a:ext cx="4011295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                  easy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solve</a:t>
            </a:r>
            <a:endParaRPr lang="en-US" altLang="zh-CN" sz="2800" b="1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  <a:sym typeface="+mn-ea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easy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solve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339752" y="3861048"/>
            <a:ext cx="6565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got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325370" y="4312920"/>
            <a:ext cx="10648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broke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81370" y="4831080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97915" y="777875"/>
            <a:ext cx="6892290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itchFamily="18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1.Read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lesson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loudly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members.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2.Copy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twice.</a:t>
            </a:r>
            <a:endParaRPr lang="zh-CN" altLang="en-US" sz="2800" b="1" dirty="0">
              <a:latin typeface="Times New Roman" pitchFamily="18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322705" y="3596005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223260" y="37115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itchFamily="18" charset="0"/>
                <a:ea typeface="微软雅黑" charset="-122"/>
              </a:rPr>
              <a:t>Free talk</a:t>
            </a:r>
          </a:p>
        </p:txBody>
      </p:sp>
      <p:sp>
        <p:nvSpPr>
          <p:cNvPr id="19458" name="Text Box 7"/>
          <p:cNvSpPr txBox="1"/>
          <p:nvPr/>
        </p:nvSpPr>
        <p:spPr>
          <a:xfrm>
            <a:off x="147638" y="1029970"/>
            <a:ext cx="8112125" cy="20116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+mn-ea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 b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 b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 b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defRPr>
            </a:lvl5pPr>
          </a:lstStyle>
          <a:p>
            <a:pPr lvl="0" eaLnBrk="1" hangingPunct="1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en-US" altLang="zh-CN" sz="2800" b="1" i="1" dirty="0">
                <a:solidFill>
                  <a:srgbClr val="0000CC"/>
                </a:solidFill>
              </a:rPr>
              <a:t> Have you ever won a competition? What competition did you win?</a:t>
            </a:r>
            <a:endParaRPr lang="en-US" altLang="zh-CN" sz="2800" b="1" i="1" dirty="0">
              <a:solidFill>
                <a:srgbClr val="0000CC"/>
              </a:solidFill>
            </a:endParaRP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en-US" altLang="zh-CN" sz="2800" b="1" i="1" dirty="0">
                <a:solidFill>
                  <a:srgbClr val="0000CC"/>
                </a:solidFill>
              </a:rPr>
              <a:t> How do you feel when you get a prize?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994275" y="3175635"/>
            <a:ext cx="2514600" cy="295846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04620" y="1184910"/>
            <a:ext cx="6334125" cy="2651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endParaRPr kumimoji="1" lang="en-US" altLang="zh-CN" sz="2800" b="1" i="1" u="none" dirty="0">
              <a:solidFill>
                <a:srgbClr val="0000CC"/>
              </a:solidFill>
              <a:latin typeface="Times New Roman" pitchFamily="18" charset="0"/>
              <a:ea typeface="宋体" pitchFamily="2" charset="-122"/>
              <a:cs typeface="+mn-ea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宋体" pitchFamily="2" charset="-122"/>
                <a:cs typeface="+mn-ea"/>
              </a:rPr>
              <a:t>(1)Mine flew farther than Jenny’s airplane,but Brain’s flew the farthest.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itchFamily="18" charset="0"/>
              <a:ea typeface="宋体" pitchFamily="2" charset="-122"/>
              <a:cs typeface="+mn-ea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宋体" pitchFamily="2" charset="-122"/>
                <a:cs typeface="+mn-ea"/>
              </a:rPr>
              <a:t>(2)It was 60 cm long,40 cm wide and almost 21 cm thick!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itchFamily="18" charset="0"/>
              <a:ea typeface="宋体" pitchFamily="2" charset="-122"/>
              <a:cs typeface="+mn-ea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宋体" pitchFamily="2" charset="-122"/>
                <a:cs typeface="+mn-ea"/>
              </a:rPr>
              <a:t>(3)Some records are hard to believe!</a:t>
            </a:r>
            <a:endParaRPr kumimoji="1" lang="en-US" altLang="zh-CN" sz="2800" b="1" i="1" dirty="0">
              <a:solidFill>
                <a:srgbClr val="0000CC"/>
              </a:solidFill>
              <a:latin typeface="Times New Roman" pitchFamily="18" charset="0"/>
              <a:ea typeface="宋体" pitchFamily="2" charset="-122"/>
              <a:cs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306195" y="496570"/>
            <a:ext cx="623443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the text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groups and pay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attention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 these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sentences.</a:t>
            </a:r>
            <a:endParaRPr lang="zh-CN" altLang="en-US" dirty="0"/>
          </a:p>
        </p:txBody>
      </p:sp>
      <p:pic>
        <p:nvPicPr>
          <p:cNvPr id="13" name="图片 12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737100" y="4184015"/>
            <a:ext cx="2687320" cy="168656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00760" y="655320"/>
            <a:ext cx="7602855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book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closed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1.Danny’s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paper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airplane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flew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Jenny’s.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2.Sandra’s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book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full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family’s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3.Li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first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place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708015" y="1469390"/>
            <a:ext cx="12687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farther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187624" y="2708920"/>
            <a:ext cx="209867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photographs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946775" y="3169920"/>
            <a:ext cx="19615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long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jump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808345" y="3975100"/>
            <a:ext cx="2687320" cy="1864995"/>
          </a:xfrm>
          <a:prstGeom prst="ellipse">
            <a:avLst/>
          </a:prstGeom>
        </p:spPr>
      </p:pic>
      <p:pic>
        <p:nvPicPr>
          <p:cNvPr id="7" name="Lesson32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172400" y="1124744"/>
            <a:ext cx="584448" cy="584448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0111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26490" y="473075"/>
            <a:ext cx="7030720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large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was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Sandra’s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book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heavy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train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Li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like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reading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zh-CN" altLang="en-US" sz="2800" b="1">
              <a:latin typeface="Times New Roman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72260" y="4373563"/>
            <a:ext cx="5080000" cy="944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He likes reading about Danny’s class records.　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331640" y="1772816"/>
            <a:ext cx="616204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It was 60 cm long, 40 cm wide and almost 21 cm thick! 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400810" y="3169920"/>
            <a:ext cx="67729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 train must weigh more than 30 000 kilos. </a:t>
            </a:r>
            <a:endParaRPr lang="zh-CN" altLang="en-US" dirty="0"/>
          </a:p>
        </p:txBody>
      </p:sp>
      <p:pic>
        <p:nvPicPr>
          <p:cNvPr id="8" name="图片 7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5910" y="4966970"/>
            <a:ext cx="2554605" cy="142684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93495" y="614045"/>
            <a:ext cx="6418580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again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My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record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was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best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paper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airline.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bus.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my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record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too.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family’s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photographs. </a:t>
            </a:r>
            <a:endParaRPr lang="zh-CN" altLang="en-US" sz="2800" b="1">
              <a:latin typeface="Times New Roman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660015" y="1413510"/>
            <a:ext cx="156527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favourite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528060" y="2305685"/>
            <a:ext cx="9728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lifted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500880" y="2723515"/>
            <a:ext cx="8147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own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247900" y="3169920"/>
            <a:ext cx="17767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was full of</a:t>
            </a:r>
            <a:r>
              <a:rPr lang="en-US" altLang="zh-CN" sz="900" dirty="0">
                <a:solidFill>
                  <a:srgbClr val="000000"/>
                </a:solidFill>
                <a:latin typeface="方正书宋_GBK" charset="0"/>
                <a:ea typeface="方正书宋_GBK" charset="0"/>
                <a:cs typeface="方正书宋_GBK" charset="0"/>
                <a:sym typeface="+mn-ea"/>
              </a:rPr>
              <a:t> </a:t>
            </a:r>
            <a:endParaRPr lang="zh-CN" altLang="en-US" dirty="0"/>
          </a:p>
        </p:txBody>
      </p:sp>
      <p:pic>
        <p:nvPicPr>
          <p:cNvPr id="15" name="图片 14" descr="z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50355" y="3585845"/>
            <a:ext cx="1554480" cy="159639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78890" y="380365"/>
            <a:ext cx="5929630" cy="572579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  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1.Mine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flew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farther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than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Jenny’s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 err="1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airplane</a:t>
            </a:r>
            <a:r>
              <a:rPr lang="en-US" altLang="zh-CN" sz="2800" b="1" i="1" u="sng" dirty="0" err="1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i="1" u="sng" dirty="0" err="1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but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Brian’s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flew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the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farthest.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 句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farther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是副词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far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的比较级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意思是“更远”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表示两者之间距离的比较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;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farthest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是副词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far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的最高级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意思是“最远的”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表示三者或者三者以上距离的比较。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 My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brother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jumped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farther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than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me.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 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哥哥跳得比我远。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 My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brother jumped(the)farthest among us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.   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哥哥是我们之中跳得最远的。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【 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farther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可以表示抽象意义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意思是“更深一步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更深远”。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We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can’t understand farther.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我们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不能理解得更深远。</a:t>
            </a:r>
            <a:endParaRPr lang="zh-CN" altLang="en-US" sz="2400" b="1" dirty="0">
              <a:latin typeface="Times New Roman" pitchFamily="18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047230" y="457835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97915" y="768032"/>
            <a:ext cx="5080000" cy="390876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algn="l"/>
            <a:r>
              <a:rPr lang="en-US" altLang="zh-CN" sz="2800" b="1" i="1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2.It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was 60 cm long,40 cm wide and almost 21 cm thick! 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在英语中, 表示长度、宽度、厚度、高度、深度等,可以用“数词 +计量单位+ 形容词(</a:t>
            </a:r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long/wide/thick/tall/high/</a:t>
            </a:r>
            <a:endParaRPr lang="en-US" altLang="zh-CN" sz="2400" b="1" i="1" u="none" dirty="0" smtClean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deep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)”结构。</a:t>
            </a:r>
            <a:endParaRPr lang="zh-CN" altLang="en-US" sz="2400" b="1" u="none" dirty="0" smtClean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Lucy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is 160 cm tall.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露西高160厘米。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The wall is 10 cm thick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墙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有10 厘米厚。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The well is 8 </a:t>
            </a:r>
            <a:r>
              <a:rPr lang="en-US" altLang="zh-CN" sz="2400" b="1" i="1" u="none" dirty="0" err="1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metres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deep.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井有8 米深。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74080" y="388112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56005" y="656272"/>
            <a:ext cx="5080000" cy="42367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algn="l"/>
            <a:r>
              <a:rPr lang="en-US" altLang="zh-CN" sz="2800" b="1" i="1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3.Some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records are hard to believe!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pPr marL="0" indent="22860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句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中结构是“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主语 +be动词+ 形容词+to do sth.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”,在这一结构中主语是后面不定式的逻辑宾语。这句话可以转化为“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It +be动词+形容词+to do sth.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”,也就是说这句话还可以是: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It is hard to believe some records!</a:t>
            </a:r>
            <a:endParaRPr lang="en-US" altLang="zh-CN" sz="2400" b="1" i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 Math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is easy to learn.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400" b="1" i="1" u="none" dirty="0" smtClean="0">
                <a:solidFill>
                  <a:schemeClr val="tx1"/>
                </a:solidFill>
                <a:latin typeface="Times New Roman" pitchFamily="18" charset="0"/>
                <a:ea typeface="NEU-BZ-S92" charset="0"/>
                <a:cs typeface="NEU-BZ-S92" charset="0"/>
              </a:rPr>
              <a:t>  =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It is easy to learn math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400" b="1" i="1" dirty="0" smtClean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数学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很容易学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。  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74080" y="388112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3743</Words>
  <Application>Kingsoft Office WPP</Application>
  <PresentationFormat>全屏显示(4:3)</PresentationFormat>
  <Paragraphs>148</Paragraphs>
  <Slides>15</Slides>
  <Notes>1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84</cp:revision>
  <dcterms:created xsi:type="dcterms:W3CDTF">2015-11-21T07:20:00Z</dcterms:created>
  <dcterms:modified xsi:type="dcterms:W3CDTF">2017-02-07T06:20:37Z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